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63" r:id="rId3"/>
    <p:sldId id="259" r:id="rId4"/>
    <p:sldId id="267" r:id="rId5"/>
    <p:sldId id="258" r:id="rId6"/>
    <p:sldId id="265" r:id="rId7"/>
    <p:sldId id="266" r:id="rId8"/>
    <p:sldId id="268" r:id="rId9"/>
    <p:sldId id="269" r:id="rId10"/>
    <p:sldId id="271" r:id="rId11"/>
    <p:sldId id="272" r:id="rId12"/>
    <p:sldId id="273" r:id="rId13"/>
    <p:sldId id="274" r:id="rId14"/>
    <p:sldId id="27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2"/>
    <p:restoredTop sz="94529"/>
  </p:normalViewPr>
  <p:slideViewPr>
    <p:cSldViewPr snapToGrid="0">
      <p:cViewPr varScale="1">
        <p:scale>
          <a:sx n="118" d="100"/>
          <a:sy n="118" d="100"/>
        </p:scale>
        <p:origin x="392"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4BDB9-7FF2-CF44-AB4E-B57B0F1E6E18}" type="datetimeFigureOut">
              <a:rPr lang="en-US" smtClean="0"/>
              <a:t>8/2/26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F58746-FD10-5F45-9B16-DC54E3D596E0}" type="slidenum">
              <a:rPr lang="en-US" smtClean="0"/>
              <a:t>‹#›</a:t>
            </a:fld>
            <a:endParaRPr lang="en-US"/>
          </a:p>
        </p:txBody>
      </p:sp>
    </p:spTree>
    <p:extLst>
      <p:ext uri="{BB962C8B-B14F-4D97-AF65-F5344CB8AC3E}">
        <p14:creationId xmlns:p14="http://schemas.microsoft.com/office/powerpoint/2010/main" val="4272346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F58746-FD10-5F45-9B16-DC54E3D596E0}" type="slidenum">
              <a:rPr lang="en-US" smtClean="0"/>
              <a:t>7</a:t>
            </a:fld>
            <a:endParaRPr lang="en-US"/>
          </a:p>
        </p:txBody>
      </p:sp>
    </p:spTree>
    <p:extLst>
      <p:ext uri="{BB962C8B-B14F-4D97-AF65-F5344CB8AC3E}">
        <p14:creationId xmlns:p14="http://schemas.microsoft.com/office/powerpoint/2010/main" val="8719321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health.mil/Military-Health-Topics/Warfighter-Brain-Health/Brain-Health-Topics/Anomalous-Health-Incident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ma-assn.org/about/leadership/refining-rules-data-release-can-prevent-harm-patient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6E7FA-C9EE-BC81-AF99-43D434595F69}"/>
              </a:ext>
            </a:extLst>
          </p:cNvPr>
          <p:cNvSpPr>
            <a:spLocks noGrp="1"/>
          </p:cNvSpPr>
          <p:nvPr>
            <p:ph type="ctrTitle"/>
          </p:nvPr>
        </p:nvSpPr>
        <p:spPr>
          <a:xfrm>
            <a:off x="2231403" y="1577039"/>
            <a:ext cx="8915399" cy="2262781"/>
          </a:xfrm>
        </p:spPr>
        <p:txBody>
          <a:bodyPr>
            <a:normAutofit/>
          </a:bodyPr>
          <a:lstStyle/>
          <a:p>
            <a:pPr algn="ctr"/>
            <a:r>
              <a:rPr lang="en-US" dirty="0"/>
              <a:t>Havana Syndrome/ AHI Concerns In Our Nation</a:t>
            </a:r>
          </a:p>
        </p:txBody>
      </p:sp>
      <p:sp>
        <p:nvSpPr>
          <p:cNvPr id="3" name="Subtitle 2">
            <a:extLst>
              <a:ext uri="{FF2B5EF4-FFF2-40B4-BE49-F238E27FC236}">
                <a16:creationId xmlns:a16="http://schemas.microsoft.com/office/drawing/2014/main" id="{64B4781D-5A12-5EB4-9C0A-3CCC0AB1F037}"/>
              </a:ext>
            </a:extLst>
          </p:cNvPr>
          <p:cNvSpPr>
            <a:spLocks noGrp="1"/>
          </p:cNvSpPr>
          <p:nvPr>
            <p:ph type="subTitle" idx="1"/>
          </p:nvPr>
        </p:nvSpPr>
        <p:spPr/>
        <p:txBody>
          <a:bodyPr/>
          <a:lstStyle/>
          <a:p>
            <a:r>
              <a:rPr lang="en-US" dirty="0"/>
              <a:t>By KEN STROUD</a:t>
            </a:r>
          </a:p>
        </p:txBody>
      </p:sp>
    </p:spTree>
    <p:extLst>
      <p:ext uri="{BB962C8B-B14F-4D97-AF65-F5344CB8AC3E}">
        <p14:creationId xmlns:p14="http://schemas.microsoft.com/office/powerpoint/2010/main" val="2900578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CC61D-CCCD-AF19-66D1-903FEF63FB69}"/>
              </a:ext>
            </a:extLst>
          </p:cNvPr>
          <p:cNvSpPr>
            <a:spLocks noGrp="1"/>
          </p:cNvSpPr>
          <p:nvPr>
            <p:ph type="title"/>
          </p:nvPr>
        </p:nvSpPr>
        <p:spPr>
          <a:xfrm>
            <a:off x="2592925" y="624110"/>
            <a:ext cx="8911687" cy="1509490"/>
          </a:xfrm>
        </p:spPr>
        <p:txBody>
          <a:bodyPr>
            <a:normAutofit fontScale="90000"/>
          </a:bodyPr>
          <a:lstStyle/>
          <a:p>
            <a:r>
              <a:rPr lang="en-US" dirty="0"/>
              <a:t>Havana Syndrome/Non- Kinetic Brain Injury (NKBI)/ Anomalous Heath Incidents (AHI)</a:t>
            </a:r>
          </a:p>
        </p:txBody>
      </p:sp>
      <p:sp>
        <p:nvSpPr>
          <p:cNvPr id="3" name="Content Placeholder 2">
            <a:extLst>
              <a:ext uri="{FF2B5EF4-FFF2-40B4-BE49-F238E27FC236}">
                <a16:creationId xmlns:a16="http://schemas.microsoft.com/office/drawing/2014/main" id="{21389B85-605C-020D-249F-41469C73BB79}"/>
              </a:ext>
            </a:extLst>
          </p:cNvPr>
          <p:cNvSpPr>
            <a:spLocks noGrp="1"/>
          </p:cNvSpPr>
          <p:nvPr>
            <p:ph idx="1"/>
          </p:nvPr>
        </p:nvSpPr>
        <p:spPr>
          <a:xfrm>
            <a:off x="2589212" y="2133600"/>
            <a:ext cx="8915400" cy="4600832"/>
          </a:xfrm>
        </p:spPr>
        <p:txBody>
          <a:bodyPr>
            <a:normAutofit/>
          </a:bodyPr>
          <a:lstStyle/>
          <a:p>
            <a:r>
              <a:rPr lang="en-US" dirty="0"/>
              <a:t>What is Havana Syndrome? </a:t>
            </a:r>
          </a:p>
          <a:p>
            <a:pPr lvl="1"/>
            <a:r>
              <a:rPr lang="en-US" dirty="0"/>
              <a:t>Per Google AI “Havana Syndrome" refers to a mysterious set of health issues, including neurological and sensory symptoms, that have affected U.S. diplomats and other government personnel, initially in Cuba, and later in other locations. </a:t>
            </a:r>
          </a:p>
          <a:p>
            <a:pPr lvl="1"/>
            <a:r>
              <a:rPr lang="en-US" dirty="0"/>
              <a:t>First diagnosed in 2016 by Dr. Michael Ellis Hoffer from the University of Miami - From my experience, he only diagnosis intelligence, federal, state, and military</a:t>
            </a:r>
            <a:r>
              <a:rPr lang="en-US"/>
              <a:t>. </a:t>
            </a:r>
            <a:endParaRPr lang="en-US" dirty="0"/>
          </a:p>
          <a:p>
            <a:pPr lvl="1"/>
            <a:r>
              <a:rPr lang="en-US" dirty="0"/>
              <a:t> No longer associated with government personnel only - Civilians are affected</a:t>
            </a:r>
          </a:p>
          <a:p>
            <a:r>
              <a:rPr lang="en-US" dirty="0"/>
              <a:t>EMF/ Directed Energy Weapon based attacks from wireless sources, such as radio frequency and microwave, to the brain, body, and nervous system are commonly associated. High levels of volts per meter seem to also be a part of some targeting</a:t>
            </a:r>
          </a:p>
          <a:p>
            <a:r>
              <a:rPr lang="en-US" dirty="0"/>
              <a:t>V2K in many cases is a subset attack of Havana Syndrome – Voices from V2K operators or AI that mimic the patient has a schizophrenic like condition</a:t>
            </a:r>
          </a:p>
          <a:p>
            <a:pPr marL="0" indent="0">
              <a:buNone/>
            </a:pPr>
            <a:endParaRPr lang="en-US" dirty="0"/>
          </a:p>
          <a:p>
            <a:endParaRPr lang="en-US" dirty="0"/>
          </a:p>
          <a:p>
            <a:endParaRPr lang="en-US" dirty="0"/>
          </a:p>
        </p:txBody>
      </p:sp>
      <p:sp>
        <p:nvSpPr>
          <p:cNvPr id="5" name="TextBox 4">
            <a:extLst>
              <a:ext uri="{FF2B5EF4-FFF2-40B4-BE49-F238E27FC236}">
                <a16:creationId xmlns:a16="http://schemas.microsoft.com/office/drawing/2014/main" id="{1A5203F5-CEC7-9E31-F8D5-8C27F0DDF66B}"/>
              </a:ext>
            </a:extLst>
          </p:cNvPr>
          <p:cNvSpPr txBox="1"/>
          <p:nvPr/>
        </p:nvSpPr>
        <p:spPr>
          <a:xfrm>
            <a:off x="2079171" y="1284514"/>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76230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1389-89DF-2339-D8AF-9DB8E8E7252D}"/>
              </a:ext>
            </a:extLst>
          </p:cNvPr>
          <p:cNvSpPr>
            <a:spLocks noGrp="1"/>
          </p:cNvSpPr>
          <p:nvPr>
            <p:ph type="title"/>
          </p:nvPr>
        </p:nvSpPr>
        <p:spPr>
          <a:xfrm>
            <a:off x="2589212" y="327548"/>
            <a:ext cx="8911687" cy="1044052"/>
          </a:xfrm>
        </p:spPr>
        <p:txBody>
          <a:bodyPr>
            <a:normAutofit fontScale="90000"/>
          </a:bodyPr>
          <a:lstStyle/>
          <a:p>
            <a:pPr algn="ctr"/>
            <a:r>
              <a:rPr lang="en-US" sz="3200" dirty="0"/>
              <a:t>Emotional and Physical Components of Targeting</a:t>
            </a:r>
          </a:p>
        </p:txBody>
      </p:sp>
      <p:sp>
        <p:nvSpPr>
          <p:cNvPr id="3" name="Content Placeholder 2">
            <a:extLst>
              <a:ext uri="{FF2B5EF4-FFF2-40B4-BE49-F238E27FC236}">
                <a16:creationId xmlns:a16="http://schemas.microsoft.com/office/drawing/2014/main" id="{7040631C-7918-878F-43CB-81790E421DBB}"/>
              </a:ext>
            </a:extLst>
          </p:cNvPr>
          <p:cNvSpPr>
            <a:spLocks noGrp="1"/>
          </p:cNvSpPr>
          <p:nvPr>
            <p:ph idx="1"/>
          </p:nvPr>
        </p:nvSpPr>
        <p:spPr>
          <a:xfrm>
            <a:off x="2589212" y="1371600"/>
            <a:ext cx="8915400" cy="5486400"/>
          </a:xfrm>
        </p:spPr>
        <p:txBody>
          <a:bodyPr>
            <a:normAutofit/>
          </a:bodyPr>
          <a:lstStyle/>
          <a:p>
            <a:r>
              <a:rPr lang="en-US" sz="1100" dirty="0"/>
              <a:t>What is it like emotionally to be affected by Havana Syndrome</a:t>
            </a:r>
          </a:p>
          <a:p>
            <a:pPr lvl="1">
              <a:buFont typeface="Arial" panose="020B0604020202020204" pitchFamily="34" charset="0"/>
              <a:buChar char="•"/>
            </a:pPr>
            <a:r>
              <a:rPr lang="en-US" sz="1100" dirty="0"/>
              <a:t>Confusion – Constant V2K Chatter for many</a:t>
            </a:r>
          </a:p>
          <a:p>
            <a:pPr lvl="1">
              <a:buFont typeface="Arial" panose="020B0604020202020204" pitchFamily="34" charset="0"/>
              <a:buChar char="•"/>
            </a:pPr>
            <a:r>
              <a:rPr lang="en-US" sz="1100" dirty="0"/>
              <a:t>Depression – Feeling it will never end</a:t>
            </a:r>
          </a:p>
          <a:p>
            <a:pPr lvl="1">
              <a:buFont typeface="Arial" panose="020B0604020202020204" pitchFamily="34" charset="0"/>
              <a:buChar char="•"/>
            </a:pPr>
            <a:r>
              <a:rPr lang="en-US" sz="1100" dirty="0"/>
              <a:t>Loss of reputation - Sanity questioned – Job loss due to not being able to concentrate from V2k and/ or pain attacks.  </a:t>
            </a:r>
          </a:p>
          <a:p>
            <a:pPr lvl="1">
              <a:buFont typeface="Arial" panose="020B0604020202020204" pitchFamily="34" charset="0"/>
              <a:buChar char="•"/>
            </a:pPr>
            <a:r>
              <a:rPr lang="en-US" sz="1100" dirty="0"/>
              <a:t>Alcohol or substance abuse may be associated – Slow decay of the individual due to self harm from the constant suffering  - cravings can even be artificially enhanced by wireless neurological approach</a:t>
            </a:r>
          </a:p>
          <a:p>
            <a:pPr lvl="1">
              <a:buFont typeface="Arial" panose="020B0604020202020204" pitchFamily="34" charset="0"/>
              <a:buChar char="•"/>
            </a:pPr>
            <a:r>
              <a:rPr lang="en-US" sz="1100" dirty="0"/>
              <a:t>May lead to loss of properly </a:t>
            </a:r>
          </a:p>
          <a:p>
            <a:pPr lvl="1">
              <a:buFont typeface="Arial" panose="020B0604020202020204" pitchFamily="34" charset="0"/>
              <a:buChar char="•"/>
            </a:pPr>
            <a:r>
              <a:rPr lang="en-US" sz="1100" dirty="0"/>
              <a:t>May lead to suicide</a:t>
            </a:r>
          </a:p>
          <a:p>
            <a:pPr lvl="2">
              <a:buFont typeface="Arial" panose="020B0604020202020204" pitchFamily="34" charset="0"/>
              <a:buChar char="•"/>
            </a:pPr>
            <a:r>
              <a:rPr lang="en-US" sz="1100" dirty="0"/>
              <a:t>Some have called this form of suicide, artificial or coerced suicide, since the person is being pushed into the act by pain attacks/ subliminal thought placement/ V2K</a:t>
            </a:r>
          </a:p>
          <a:p>
            <a:r>
              <a:rPr lang="en-US" sz="1100" dirty="0"/>
              <a:t>What physical symptoms do many neuro attacked individuals experience daily or intermittently</a:t>
            </a:r>
          </a:p>
          <a:p>
            <a:pPr lvl="1">
              <a:buFont typeface="Arial" panose="020B0604020202020204" pitchFamily="34" charset="0"/>
              <a:buChar char="•"/>
            </a:pPr>
            <a:r>
              <a:rPr lang="en-US" sz="1100" dirty="0"/>
              <a:t>No silence  – constant V2K chatter and/ or tinnitus for a large percentage of victims</a:t>
            </a:r>
          </a:p>
          <a:p>
            <a:pPr lvl="1">
              <a:buFont typeface="Arial" panose="020B0604020202020204" pitchFamily="34" charset="0"/>
              <a:buChar char="•"/>
            </a:pPr>
            <a:r>
              <a:rPr lang="en-US" sz="1100" dirty="0"/>
              <a:t>Pain Attacks and other nervous system effects</a:t>
            </a:r>
          </a:p>
          <a:p>
            <a:pPr lvl="1">
              <a:buFont typeface="Arial" panose="020B0604020202020204" pitchFamily="34" charset="0"/>
              <a:buChar char="•"/>
            </a:pPr>
            <a:r>
              <a:rPr lang="en-US" sz="1100" dirty="0"/>
              <a:t>Subliminal attacks</a:t>
            </a:r>
          </a:p>
          <a:p>
            <a:pPr lvl="1">
              <a:buFont typeface="Arial" panose="020B0604020202020204" pitchFamily="34" charset="0"/>
              <a:buChar char="•"/>
            </a:pPr>
            <a:r>
              <a:rPr lang="en-US" sz="1100" dirty="0"/>
              <a:t>Image attacks</a:t>
            </a:r>
          </a:p>
          <a:p>
            <a:pPr lvl="1">
              <a:buFont typeface="Arial" panose="020B0604020202020204" pitchFamily="34" charset="0"/>
              <a:buChar char="•"/>
            </a:pPr>
            <a:r>
              <a:rPr lang="en-US" sz="1100" dirty="0"/>
              <a:t>Sleep Depravation</a:t>
            </a:r>
          </a:p>
          <a:p>
            <a:pPr lvl="1">
              <a:buFont typeface="Arial" panose="020B0604020202020204" pitchFamily="34" charset="0"/>
              <a:buChar char="•"/>
            </a:pPr>
            <a:r>
              <a:rPr lang="en-US" sz="1100" dirty="0"/>
              <a:t>Physical damage to brain and body from EMF exposure</a:t>
            </a:r>
          </a:p>
          <a:p>
            <a:pPr lvl="1">
              <a:buFont typeface="Arial" panose="020B0604020202020204" pitchFamily="34" charset="0"/>
              <a:buChar char="•"/>
            </a:pPr>
            <a:r>
              <a:rPr lang="en-US" sz="1100" dirty="0"/>
              <a:t>Electronic Rape</a:t>
            </a:r>
          </a:p>
          <a:p>
            <a:pPr lvl="1">
              <a:buFont typeface="Arial" panose="020B0604020202020204" pitchFamily="34" charset="0"/>
              <a:buChar char="•"/>
            </a:pPr>
            <a:r>
              <a:rPr lang="en-US" sz="1100" dirty="0"/>
              <a:t>Forced or withheld bowel movements</a:t>
            </a:r>
          </a:p>
          <a:p>
            <a:pPr lvl="1">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16123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AABE0-1453-3C31-C5D6-C08583E9FF19}"/>
              </a:ext>
            </a:extLst>
          </p:cNvPr>
          <p:cNvSpPr>
            <a:spLocks noGrp="1"/>
          </p:cNvSpPr>
          <p:nvPr>
            <p:ph type="title"/>
          </p:nvPr>
        </p:nvSpPr>
        <p:spPr>
          <a:xfrm>
            <a:off x="2589211" y="135228"/>
            <a:ext cx="8911687" cy="842672"/>
          </a:xfrm>
        </p:spPr>
        <p:txBody>
          <a:bodyPr>
            <a:noAutofit/>
          </a:bodyPr>
          <a:lstStyle/>
          <a:p>
            <a:pPr algn="ctr"/>
            <a:r>
              <a:rPr lang="en-US" sz="2400" dirty="0"/>
              <a:t>V2K, RNM, and Wireless Neurological Approach</a:t>
            </a:r>
          </a:p>
        </p:txBody>
      </p:sp>
      <p:sp>
        <p:nvSpPr>
          <p:cNvPr id="3" name="Content Placeholder 2">
            <a:extLst>
              <a:ext uri="{FF2B5EF4-FFF2-40B4-BE49-F238E27FC236}">
                <a16:creationId xmlns:a16="http://schemas.microsoft.com/office/drawing/2014/main" id="{24B1400F-0EF0-B29C-DBC7-F6DFF81032F5}"/>
              </a:ext>
            </a:extLst>
          </p:cNvPr>
          <p:cNvSpPr>
            <a:spLocks noGrp="1"/>
          </p:cNvSpPr>
          <p:nvPr>
            <p:ph idx="1"/>
          </p:nvPr>
        </p:nvSpPr>
        <p:spPr>
          <a:xfrm>
            <a:off x="2070100" y="783771"/>
            <a:ext cx="9982199" cy="5939002"/>
          </a:xfrm>
        </p:spPr>
        <p:txBody>
          <a:bodyPr>
            <a:normAutofit fontScale="92500" lnSpcReduction="20000"/>
          </a:bodyPr>
          <a:lstStyle/>
          <a:p>
            <a:pPr marL="0" indent="0">
              <a:buNone/>
            </a:pPr>
            <a:endParaRPr lang="en-US" dirty="0"/>
          </a:p>
          <a:p>
            <a:r>
              <a:rPr lang="en-US" sz="1400" b="1" dirty="0"/>
              <a:t>V2k</a:t>
            </a:r>
            <a:r>
              <a:rPr lang="en-US" sz="1400" dirty="0"/>
              <a:t>- Also known as the microwave auditory effect, or Frey effect, was first described by neuroscientist Allan H. Frey in the 1961. The effect of V2k works when pulsed microwave radiation rapidly heats brain tissue, causing a thermoelastic expansion that generates a pressure wave. This wave travels through the skull to the inner ear, where it is interpreted as sound</a:t>
            </a:r>
          </a:p>
          <a:p>
            <a:r>
              <a:rPr lang="en-US" sz="1400" b="1" dirty="0"/>
              <a:t>RNM</a:t>
            </a:r>
            <a:r>
              <a:rPr lang="en-US" sz="1400" dirty="0"/>
              <a:t> –Remote Neural Monitoring, as the name suggests, is a wireless technology that can be used to remotely monitor neural activity of a host</a:t>
            </a:r>
          </a:p>
          <a:p>
            <a:pPr lvl="1"/>
            <a:r>
              <a:rPr lang="en-US" sz="1200" b="1" dirty="0"/>
              <a:t>The "voice of God" weapon</a:t>
            </a:r>
            <a:r>
              <a:rPr lang="en-US" sz="1200" dirty="0"/>
              <a:t>: In 2007, </a:t>
            </a:r>
            <a:r>
              <a:rPr lang="en-US" sz="1200" i="1" dirty="0"/>
              <a:t>The Washington Post</a:t>
            </a:r>
            <a:r>
              <a:rPr lang="en-US" sz="1200" dirty="0"/>
              <a:t> reported that the Pentagon had pursued a weapon based on the microwave auditory effect that could beam voices into people's minds.</a:t>
            </a:r>
          </a:p>
          <a:p>
            <a:r>
              <a:rPr lang="en-US" sz="1400" b="1" dirty="0"/>
              <a:t>US Patent for V2K</a:t>
            </a:r>
          </a:p>
          <a:p>
            <a:pPr lvl="1"/>
            <a:r>
              <a:rPr lang="en-US" sz="1200" dirty="0"/>
              <a:t>US 6470214 V2k 13-Dec-96 22-Oct-02 James P. O'Loughlin, Diana L. Loree United States Air Force Remotely transmits intelligible subjective sound into target consciousness. ("Voice to Skull")</a:t>
            </a:r>
          </a:p>
          <a:p>
            <a:pPr lvl="1"/>
            <a:r>
              <a:rPr lang="en-US" sz="1200" dirty="0"/>
              <a:t>US 3393279 V2K 13-Mar-62 16-Jul-68 G.P. Flanagan Listening Incorporated Allows information to be remotely conveyed to subject via electromagnetic waves.</a:t>
            </a:r>
          </a:p>
          <a:p>
            <a:r>
              <a:rPr lang="en-US" sz="1400" b="1" dirty="0"/>
              <a:t>Possible Criminal Applications of V2k/ Wireless Neurological Approach</a:t>
            </a:r>
          </a:p>
          <a:p>
            <a:pPr lvl="1"/>
            <a:r>
              <a:rPr lang="en-US" sz="1200" dirty="0"/>
              <a:t>Unauthorized human testing - Medical or technological advancement</a:t>
            </a:r>
          </a:p>
          <a:p>
            <a:pPr lvl="1"/>
            <a:r>
              <a:rPr lang="en-US" sz="1200" dirty="0"/>
              <a:t>Harassment – Constant abuse through wireless technology to the brain/ body can constitute as electronic harassment</a:t>
            </a:r>
          </a:p>
          <a:p>
            <a:pPr lvl="1"/>
            <a:r>
              <a:rPr lang="en-US" sz="1200" dirty="0"/>
              <a:t>Neural Piracy – Collection of data from neurological approach</a:t>
            </a:r>
          </a:p>
          <a:p>
            <a:pPr lvl="1"/>
            <a:r>
              <a:rPr lang="en-US" sz="1200" dirty="0"/>
              <a:t>Coerced Suicide – Pushed into self harm from suffering/ constant badgering of Electronic Torture</a:t>
            </a:r>
          </a:p>
          <a:p>
            <a:pPr lvl="1"/>
            <a:r>
              <a:rPr lang="en-US" sz="1200" dirty="0"/>
              <a:t>Battery – This charge is used for the unauthorized implant of technology in individuals</a:t>
            </a:r>
          </a:p>
          <a:p>
            <a:pPr lvl="1"/>
            <a:r>
              <a:rPr lang="en-US" sz="1200" dirty="0"/>
              <a:t>Surveillance Without a Warrant – Section 702 of the Foreign Intelligence Surveillance act is set to expire March 2027</a:t>
            </a:r>
          </a:p>
          <a:p>
            <a:pPr lvl="1"/>
            <a:r>
              <a:rPr lang="en-US" sz="1200" dirty="0"/>
              <a:t>Treson/ Espionage/ Domestic Terrorism – Leaders or civilians of our nation could be affected by subliminal/implanted thought or V2k</a:t>
            </a:r>
          </a:p>
          <a:p>
            <a:pPr lvl="1"/>
            <a:r>
              <a:rPr lang="en-US" sz="1200" dirty="0"/>
              <a:t>Torture - Directed energy weapons or neuro-weapons used to inflict psychological trauma are widely recognized by international legal frameworks as patterns of torture.</a:t>
            </a:r>
          </a:p>
          <a:p>
            <a:pPr lvl="1"/>
            <a:r>
              <a:rPr lang="en-US" sz="1200" dirty="0"/>
              <a:t>Rape/ molestation – Individuals affected by AHI’s commonly complain of effects similar to being raped/ molested</a:t>
            </a:r>
          </a:p>
          <a:p>
            <a:pPr lvl="1"/>
            <a:endParaRPr lang="en-US" sz="1200" dirty="0"/>
          </a:p>
          <a:p>
            <a:pPr marL="457200" lvl="1" indent="0">
              <a:buNone/>
            </a:pPr>
            <a:endParaRPr lang="en-US" sz="1200" dirty="0"/>
          </a:p>
          <a:p>
            <a:endParaRPr lang="en-US" sz="1400" dirty="0"/>
          </a:p>
          <a:p>
            <a:endParaRPr lang="en-US" dirty="0"/>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14905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2288C-8BC2-38D5-3AA1-FB0A57AC599C}"/>
              </a:ext>
            </a:extLst>
          </p:cNvPr>
          <p:cNvSpPr>
            <a:spLocks noGrp="1"/>
          </p:cNvSpPr>
          <p:nvPr>
            <p:ph type="title"/>
          </p:nvPr>
        </p:nvSpPr>
        <p:spPr/>
        <p:txBody>
          <a:bodyPr>
            <a:normAutofit/>
          </a:bodyPr>
          <a:lstStyle/>
          <a:p>
            <a:pPr algn="ctr"/>
            <a:r>
              <a:rPr lang="en-US" sz="2400" dirty="0"/>
              <a:t>Forensic and Medical Testing For Wireless Neurological Technology Abuse that can lead to Havana Syndrome</a:t>
            </a:r>
          </a:p>
        </p:txBody>
      </p:sp>
      <p:sp>
        <p:nvSpPr>
          <p:cNvPr id="3" name="Content Placeholder 2">
            <a:extLst>
              <a:ext uri="{FF2B5EF4-FFF2-40B4-BE49-F238E27FC236}">
                <a16:creationId xmlns:a16="http://schemas.microsoft.com/office/drawing/2014/main" id="{29F9A9B1-7A8A-DBF6-FA1E-7D6AE8F0BAFB}"/>
              </a:ext>
            </a:extLst>
          </p:cNvPr>
          <p:cNvSpPr>
            <a:spLocks noGrp="1"/>
          </p:cNvSpPr>
          <p:nvPr>
            <p:ph idx="1"/>
          </p:nvPr>
        </p:nvSpPr>
        <p:spPr>
          <a:xfrm>
            <a:off x="2589212" y="1905000"/>
            <a:ext cx="8915400" cy="4953000"/>
          </a:xfrm>
        </p:spPr>
        <p:txBody>
          <a:bodyPr>
            <a:normAutofit fontScale="77500" lnSpcReduction="20000"/>
          </a:bodyPr>
          <a:lstStyle/>
          <a:p>
            <a:r>
              <a:rPr lang="en-US" dirty="0"/>
              <a:t>Forensic Evidence – People that may be able to assist</a:t>
            </a:r>
          </a:p>
          <a:p>
            <a:pPr lvl="1">
              <a:buFont typeface="Arial" panose="020B0604020202020204" pitchFamily="34" charset="0"/>
              <a:buChar char="•"/>
            </a:pPr>
            <a:r>
              <a:rPr lang="en-US" dirty="0"/>
              <a:t>Amy Holum – Subliminal Acoustic Fingerprinting/ SAF  - IR imaging- Audacity software </a:t>
            </a:r>
          </a:p>
          <a:p>
            <a:pPr lvl="1">
              <a:buFont typeface="Arial" panose="020B0604020202020204" pitchFamily="34" charset="0"/>
              <a:buChar char="•"/>
            </a:pPr>
            <a:r>
              <a:rPr lang="en-US" dirty="0"/>
              <a:t>Jesse Beltran – Implant/ RF/  Frequency readings from the body/ Non- Linear Junction Tests</a:t>
            </a:r>
          </a:p>
          <a:p>
            <a:pPr lvl="1">
              <a:buFont typeface="Arial" panose="020B0604020202020204" pitchFamily="34" charset="0"/>
              <a:buChar char="•"/>
            </a:pPr>
            <a:r>
              <a:rPr lang="en-US" dirty="0"/>
              <a:t>John Kingston - Implant/ RF/ Frequency readings from the body/ Non- Linear Junction Tests</a:t>
            </a:r>
          </a:p>
          <a:p>
            <a:pPr lvl="1">
              <a:buFont typeface="Arial" panose="020B0604020202020204" pitchFamily="34" charset="0"/>
              <a:buChar char="•"/>
            </a:pPr>
            <a:r>
              <a:rPr lang="en-US" dirty="0"/>
              <a:t>EMF Reader/ Signal Analyzers - Units can pick up high levels of Milliwatts per Square (</a:t>
            </a:r>
            <a:r>
              <a:rPr lang="en-US" dirty="0" err="1"/>
              <a:t>mW</a:t>
            </a:r>
            <a:r>
              <a:rPr lang="en-US" dirty="0"/>
              <a:t>/m2) also knows as Radio Frequency (RF), Volts per Meter (V/M) also know as Electrical Frequencies, and Milligauss (MG).  All carry radiation.    These conditions are commonly associated with individuals that are Targeted</a:t>
            </a:r>
          </a:p>
          <a:p>
            <a:pPr>
              <a:buFont typeface="Arial" panose="020B0604020202020204" pitchFamily="34" charset="0"/>
              <a:buChar char="•"/>
            </a:pPr>
            <a:r>
              <a:rPr lang="en-US" dirty="0"/>
              <a:t>Medical Evidence </a:t>
            </a:r>
          </a:p>
          <a:p>
            <a:pPr lvl="1">
              <a:buFont typeface="Arial" panose="020B0604020202020204" pitchFamily="34" charset="0"/>
              <a:buChar char="•"/>
            </a:pPr>
            <a:r>
              <a:rPr lang="en-US" dirty="0"/>
              <a:t>MRI</a:t>
            </a:r>
          </a:p>
          <a:p>
            <a:pPr lvl="1">
              <a:buFont typeface="Arial" panose="020B0604020202020204" pitchFamily="34" charset="0"/>
              <a:buChar char="•"/>
            </a:pPr>
            <a:r>
              <a:rPr lang="en-US" dirty="0"/>
              <a:t>CT Scans</a:t>
            </a:r>
          </a:p>
          <a:p>
            <a:pPr lvl="1">
              <a:buFont typeface="Arial" panose="020B0604020202020204" pitchFamily="34" charset="0"/>
              <a:buChar char="•"/>
            </a:pPr>
            <a:r>
              <a:rPr lang="en-US" dirty="0"/>
              <a:t>Ultrasound</a:t>
            </a:r>
          </a:p>
          <a:p>
            <a:pPr lvl="1">
              <a:buFont typeface="Arial" panose="020B0604020202020204" pitchFamily="34" charset="0"/>
              <a:buChar char="•"/>
            </a:pPr>
            <a:r>
              <a:rPr lang="en-US" dirty="0">
                <a:solidFill>
                  <a:srgbClr val="000000"/>
                </a:solidFill>
                <a:effectLst/>
                <a:latin typeface="Times New Roman" panose="02020603050405020304" pitchFamily="18" charset="0"/>
              </a:rPr>
              <a:t>EEG – Long and Short</a:t>
            </a:r>
          </a:p>
          <a:p>
            <a:pPr lvl="1">
              <a:buFont typeface="Arial" panose="020B0604020202020204" pitchFamily="34" charset="0"/>
              <a:buChar char="•"/>
            </a:pPr>
            <a:r>
              <a:rPr lang="en-US" dirty="0" err="1"/>
              <a:t>Videonystagmography</a:t>
            </a:r>
            <a:r>
              <a:rPr lang="en-US" dirty="0"/>
              <a:t> (VNG)</a:t>
            </a:r>
          </a:p>
          <a:p>
            <a:pPr lvl="1">
              <a:buFont typeface="Arial" panose="020B0604020202020204" pitchFamily="34" charset="0"/>
              <a:buChar char="•"/>
            </a:pPr>
            <a:r>
              <a:rPr lang="en-US" dirty="0"/>
              <a:t>Nerve Conduction Testing</a:t>
            </a:r>
          </a:p>
          <a:p>
            <a:pPr lvl="1">
              <a:buFont typeface="Arial" panose="020B0604020202020204" pitchFamily="34" charset="0"/>
              <a:buChar char="•"/>
            </a:pPr>
            <a:r>
              <a:rPr lang="en-US" dirty="0"/>
              <a:t>Vestibular Testing</a:t>
            </a:r>
          </a:p>
          <a:p>
            <a:pPr lvl="1">
              <a:buFont typeface="Arial" panose="020B0604020202020204" pitchFamily="34" charset="0"/>
              <a:buChar char="•"/>
            </a:pPr>
            <a:r>
              <a:rPr lang="en-US" dirty="0"/>
              <a:t>Blood Tests to include check for heavy metals in the blood</a:t>
            </a:r>
          </a:p>
          <a:p>
            <a:pPr lvl="1">
              <a:buFont typeface="Arial" panose="020B0604020202020204" pitchFamily="34" charset="0"/>
              <a:buChar char="•"/>
            </a:pPr>
            <a:r>
              <a:rPr lang="en-US" dirty="0"/>
              <a:t>Dr. Lydia </a:t>
            </a:r>
            <a:r>
              <a:rPr lang="en-US" dirty="0" err="1"/>
              <a:t>Shajenko</a:t>
            </a:r>
            <a:r>
              <a:rPr lang="en-US" dirty="0"/>
              <a:t> in New Jersey for medical diagnosis of civilians</a:t>
            </a:r>
          </a:p>
          <a:p>
            <a:pPr lvl="1">
              <a:buFont typeface="Arial" panose="020B0604020202020204" pitchFamily="34" charset="0"/>
              <a:buChar char="•"/>
            </a:pPr>
            <a:r>
              <a:rPr lang="en-US" dirty="0"/>
              <a:t>Dr Michael Ellis Hoffer in Florida for government and intelligence diagnosis</a:t>
            </a:r>
          </a:p>
          <a:p>
            <a:pPr lvl="1">
              <a:buFont typeface="Arial" panose="020B0604020202020204" pitchFamily="34" charset="0"/>
              <a:buChar char="•"/>
            </a:pPr>
            <a:r>
              <a:rPr lang="en-US" dirty="0"/>
              <a:t>Defense Health Agency (DHA) or  </a:t>
            </a:r>
            <a:r>
              <a:rPr lang="en-US" dirty="0" err="1"/>
              <a:t>DoW</a:t>
            </a:r>
            <a:r>
              <a:rPr lang="en-US" dirty="0"/>
              <a:t> </a:t>
            </a:r>
            <a:r>
              <a:rPr lang="en-US" dirty="0">
                <a:hlinkClick r:id="rId2"/>
              </a:rPr>
              <a:t>Warfighter Brain Health</a:t>
            </a:r>
            <a:r>
              <a:rPr lang="en-US" dirty="0"/>
              <a:t> facility for military</a:t>
            </a:r>
          </a:p>
          <a:p>
            <a:pPr marL="457200" lvl="1" indent="0">
              <a:buNone/>
            </a:pPr>
            <a:endParaRPr lang="en-US" dirty="0"/>
          </a:p>
          <a:p>
            <a:pPr lvl="1">
              <a:buFont typeface="Arial" panose="020B0604020202020204" pitchFamily="34" charset="0"/>
              <a:buChar char="•"/>
            </a:pPr>
            <a:endParaRPr lang="en-US" dirty="0"/>
          </a:p>
          <a:p>
            <a:pPr marL="457200" lvl="1" indent="0">
              <a:buNone/>
            </a:pPr>
            <a:endParaRPr lang="en-US" dirty="0"/>
          </a:p>
          <a:p>
            <a:pPr lvl="1">
              <a:buFont typeface="Arial" panose="020B0604020202020204" pitchFamily="34" charset="0"/>
              <a:buChar char="•"/>
            </a:pPr>
            <a:endParaRPr lang="en-US" dirty="0"/>
          </a:p>
        </p:txBody>
      </p:sp>
    </p:spTree>
    <p:extLst>
      <p:ext uri="{BB962C8B-B14F-4D97-AF65-F5344CB8AC3E}">
        <p14:creationId xmlns:p14="http://schemas.microsoft.com/office/powerpoint/2010/main" val="2079657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3C59C-9EB3-BBCD-D459-EC7975479635}"/>
              </a:ext>
            </a:extLst>
          </p:cNvPr>
          <p:cNvSpPr>
            <a:spLocks noGrp="1"/>
          </p:cNvSpPr>
          <p:nvPr>
            <p:ph type="title"/>
          </p:nvPr>
        </p:nvSpPr>
        <p:spPr>
          <a:xfrm>
            <a:off x="2592925" y="624110"/>
            <a:ext cx="8911687" cy="910776"/>
          </a:xfrm>
        </p:spPr>
        <p:txBody>
          <a:bodyPr>
            <a:noAutofit/>
          </a:bodyPr>
          <a:lstStyle/>
          <a:p>
            <a:pPr algn="ctr"/>
            <a:r>
              <a:rPr lang="en-US" sz="2800" dirty="0"/>
              <a:t>How the Cures Act Affects Unauthorized Medical Testing – </a:t>
            </a:r>
            <a:r>
              <a:rPr lang="en-US" sz="2800" dirty="0" err="1"/>
              <a:t>Change.org</a:t>
            </a:r>
            <a:r>
              <a:rPr lang="en-US" sz="2800" dirty="0"/>
              <a:t> Petition</a:t>
            </a:r>
          </a:p>
        </p:txBody>
      </p:sp>
      <p:sp>
        <p:nvSpPr>
          <p:cNvPr id="3" name="Content Placeholder 2">
            <a:extLst>
              <a:ext uri="{FF2B5EF4-FFF2-40B4-BE49-F238E27FC236}">
                <a16:creationId xmlns:a16="http://schemas.microsoft.com/office/drawing/2014/main" id="{FE82B9BD-4022-4555-6405-7F70DFEE7317}"/>
              </a:ext>
            </a:extLst>
          </p:cNvPr>
          <p:cNvSpPr>
            <a:spLocks noGrp="1"/>
          </p:cNvSpPr>
          <p:nvPr>
            <p:ph idx="1"/>
          </p:nvPr>
        </p:nvSpPr>
        <p:spPr>
          <a:xfrm>
            <a:off x="1141413" y="1534884"/>
            <a:ext cx="5215844" cy="5323115"/>
          </a:xfrm>
        </p:spPr>
        <p:txBody>
          <a:bodyPr>
            <a:noAutofit/>
          </a:bodyPr>
          <a:lstStyle/>
          <a:p>
            <a:r>
              <a:rPr lang="en-US" sz="1400" dirty="0"/>
              <a:t>The 21st Century Cures Act, </a:t>
            </a:r>
            <a:r>
              <a:rPr lang="en-US" sz="1400" dirty="0">
                <a:hlinkClick r:id="rId2"/>
              </a:rPr>
              <a:t>according to the American Medical Association</a:t>
            </a:r>
            <a:r>
              <a:rPr lang="en-US" sz="1400" dirty="0"/>
              <a:t>, promotes </a:t>
            </a:r>
            <a:r>
              <a:rPr lang="en-US" sz="1400" b="1" dirty="0"/>
              <a:t>data sharing and access to electronic health information</a:t>
            </a:r>
            <a:r>
              <a:rPr lang="en-US" sz="1400" dirty="0"/>
              <a:t> (EHI) to improve patient care and accelerate medical research. However, the issue of </a:t>
            </a:r>
            <a:r>
              <a:rPr lang="en-US" sz="1400" b="1" dirty="0"/>
              <a:t>wireless neural data testing without consent</a:t>
            </a:r>
            <a:r>
              <a:rPr lang="en-US" sz="1400" dirty="0"/>
              <a:t> presents a complex challenge that involves balancing the Cures Act's objectives with fundamental principles of </a:t>
            </a:r>
            <a:r>
              <a:rPr lang="en-US" sz="1400" b="1" dirty="0"/>
              <a:t>human subject protection and individual privacy</a:t>
            </a:r>
            <a:r>
              <a:rPr lang="en-US" sz="1400" dirty="0"/>
              <a:t>. </a:t>
            </a:r>
          </a:p>
          <a:p>
            <a:r>
              <a:rPr lang="en-US" sz="1400" b="1" dirty="0"/>
              <a:t>Informed consent is a cornerstone of ethical research</a:t>
            </a:r>
            <a:r>
              <a:rPr lang="en-US" sz="1400" dirty="0"/>
              <a:t>, particularly when dealing with sensitive information like neural data. The Cures Act acknowledges the importance of obtaining consent for research involving human subjects. However, it also allows for </a:t>
            </a:r>
            <a:r>
              <a:rPr lang="en-US" sz="1400" b="1" dirty="0"/>
              <a:t>waiver or alteration of informed consent</a:t>
            </a:r>
            <a:r>
              <a:rPr lang="en-US" sz="1400" dirty="0"/>
              <a:t> for certain minimal risk clinical investigations, under specific conditions approved by an Institutional Review Board (IRB).</a:t>
            </a:r>
          </a:p>
          <a:p>
            <a:r>
              <a:rPr lang="en-US" sz="1400" b="1" dirty="0"/>
              <a:t>Neural data is highly sensitive</a:t>
            </a:r>
            <a:r>
              <a:rPr lang="en-US" sz="1400" dirty="0"/>
              <a:t> and reveals intimate information about an individual's health, mental states, emotions, and cognitive functioning. This raises heightened privacy concerns regarding its collection and use.</a:t>
            </a:r>
          </a:p>
          <a:p>
            <a:pPr marL="0" indent="0">
              <a:buNone/>
            </a:pPr>
            <a:br>
              <a:rPr lang="en-US" sz="1200" dirty="0"/>
            </a:br>
            <a:endParaRPr lang="en-US" sz="1200" dirty="0"/>
          </a:p>
        </p:txBody>
      </p:sp>
      <p:pic>
        <p:nvPicPr>
          <p:cNvPr id="5" name="Picture 4">
            <a:extLst>
              <a:ext uri="{FF2B5EF4-FFF2-40B4-BE49-F238E27FC236}">
                <a16:creationId xmlns:a16="http://schemas.microsoft.com/office/drawing/2014/main" id="{7DD944E6-6246-28BF-2B16-69F111E381FE}"/>
              </a:ext>
            </a:extLst>
          </p:cNvPr>
          <p:cNvPicPr>
            <a:picLocks noChangeAspect="1"/>
          </p:cNvPicPr>
          <p:nvPr/>
        </p:nvPicPr>
        <p:blipFill>
          <a:blip r:embed="rId3"/>
          <a:stretch>
            <a:fillRect/>
          </a:stretch>
        </p:blipFill>
        <p:spPr>
          <a:xfrm>
            <a:off x="6357257" y="1534886"/>
            <a:ext cx="5673046" cy="5323113"/>
          </a:xfrm>
          <a:prstGeom prst="rect">
            <a:avLst/>
          </a:prstGeom>
        </p:spPr>
      </p:pic>
    </p:spTree>
    <p:extLst>
      <p:ext uri="{BB962C8B-B14F-4D97-AF65-F5344CB8AC3E}">
        <p14:creationId xmlns:p14="http://schemas.microsoft.com/office/powerpoint/2010/main" val="1845816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7F630-2831-7098-B859-BD0FEB63A53F}"/>
              </a:ext>
            </a:extLst>
          </p:cNvPr>
          <p:cNvSpPr>
            <a:spLocks noGrp="1"/>
          </p:cNvSpPr>
          <p:nvPr>
            <p:ph type="title"/>
          </p:nvPr>
        </p:nvSpPr>
        <p:spPr>
          <a:xfrm>
            <a:off x="2592925" y="246158"/>
            <a:ext cx="8911687" cy="1280890"/>
          </a:xfrm>
        </p:spPr>
        <p:txBody>
          <a:bodyPr>
            <a:normAutofit fontScale="90000"/>
          </a:bodyPr>
          <a:lstStyle/>
          <a:p>
            <a:pPr algn="ctr"/>
            <a:r>
              <a:rPr lang="en-US" sz="2800" dirty="0"/>
              <a:t>How Could the Patriot Act - Section 702 – Allow Wireless Neurotechnology Based Covert Surveillance</a:t>
            </a:r>
          </a:p>
        </p:txBody>
      </p:sp>
      <p:sp>
        <p:nvSpPr>
          <p:cNvPr id="3" name="Content Placeholder 2">
            <a:extLst>
              <a:ext uri="{FF2B5EF4-FFF2-40B4-BE49-F238E27FC236}">
                <a16:creationId xmlns:a16="http://schemas.microsoft.com/office/drawing/2014/main" id="{75663BC1-53CF-A4FE-A539-2D252FE31A57}"/>
              </a:ext>
            </a:extLst>
          </p:cNvPr>
          <p:cNvSpPr>
            <a:spLocks noGrp="1"/>
          </p:cNvSpPr>
          <p:nvPr>
            <p:ph idx="1"/>
          </p:nvPr>
        </p:nvSpPr>
        <p:spPr>
          <a:xfrm>
            <a:off x="2589212" y="1527048"/>
            <a:ext cx="8915400" cy="5330952"/>
          </a:xfrm>
        </p:spPr>
        <p:txBody>
          <a:bodyPr>
            <a:normAutofit fontScale="40000" lnSpcReduction="20000"/>
          </a:bodyPr>
          <a:lstStyle/>
          <a:p>
            <a:r>
              <a:rPr lang="en-US" sz="2900" dirty="0"/>
              <a:t>The PATRIOT Act itself does not directly address or authorize the covert surveillance of individuals using neurotechnology, such as brain activity monitoring. </a:t>
            </a:r>
          </a:p>
          <a:p>
            <a:r>
              <a:rPr lang="en-US" sz="2900" dirty="0"/>
              <a:t>However, some aspects of the Act, which were written before the widespread development of current neurotechnology, have raised concerns about potential future applications to such surveillance:</a:t>
            </a:r>
          </a:p>
          <a:p>
            <a:r>
              <a:rPr lang="en-US" sz="2900" b="1" dirty="0"/>
              <a:t>Expanding the scope of surveillance</a:t>
            </a:r>
            <a:r>
              <a:rPr lang="en-US" sz="2900" dirty="0"/>
              <a:t>: The PATRIOT Act broadened the definition of what constitutes "foreign intelligence information" and relaxed restrictions on surveillance, particularly under the Foreign Intelligence Surveillance Act (FISA) – Section 702. This expansion of surveillance powers could potentially be interpreted to include accessing and analyzing neural data if it were deemed relevant to national security investigations.</a:t>
            </a:r>
          </a:p>
          <a:p>
            <a:r>
              <a:rPr lang="en-US" sz="2900" b="1" dirty="0"/>
              <a:t>Adapting laws to new technologies</a:t>
            </a:r>
            <a:r>
              <a:rPr lang="en-US" sz="2900" dirty="0"/>
              <a:t>: A key goal of the Patriot Act was to update surveillance laws to account for evolving technologies. If courts were to interpret neural data as a form of ”wireless electronic communication" or "information" covered by the Act's provisions, it could theoretically open the door to such surveillance.  </a:t>
            </a:r>
          </a:p>
          <a:p>
            <a:r>
              <a:rPr lang="en-US" sz="2900" b="1" dirty="0"/>
              <a:t>Potential for broad data collection</a:t>
            </a:r>
            <a:r>
              <a:rPr lang="en-US" sz="2900" dirty="0"/>
              <a:t>: The Patriot Act expanded the government's ability to obtain business records and other data held by third parties, such as internet service providers. As neurotechnology develops, there's concern that similar broad data collection powers could be applied to neural data, potentially without individuals' awareness or consent. </a:t>
            </a:r>
          </a:p>
          <a:p>
            <a:r>
              <a:rPr lang="en-US" sz="2900" dirty="0"/>
              <a:t>Key points to consider</a:t>
            </a:r>
          </a:p>
          <a:p>
            <a:r>
              <a:rPr lang="en-US" sz="2900" b="1" dirty="0"/>
              <a:t>Lack of explicit authorization</a:t>
            </a:r>
            <a:r>
              <a:rPr lang="en-US" sz="2900" dirty="0"/>
              <a:t>: The PATRIOT Act does not specifically authorize or address the use of neurotechnology for covert surveillance.  This includes the use of V2k and RNM or other wireless forms of neurotechnology</a:t>
            </a:r>
          </a:p>
          <a:p>
            <a:r>
              <a:rPr lang="en-US" sz="2900" b="1" dirty="0"/>
              <a:t>Concerns about broad interpretations</a:t>
            </a:r>
            <a:r>
              <a:rPr lang="en-US" sz="2900" dirty="0"/>
              <a:t>: Some fear that the broad language of the Patriot Act and its adaptation to new technologies could be interpreted to justify future neurotechnology surveillance efforts.</a:t>
            </a:r>
          </a:p>
          <a:p>
            <a:r>
              <a:rPr lang="en-US" sz="2900" b="1" dirty="0"/>
              <a:t>Ongoing debates and developments</a:t>
            </a:r>
            <a:r>
              <a:rPr lang="en-US" sz="2900" dirty="0"/>
              <a:t>: The use of neurotechnology, particularly in non-medical contexts, raises significant human rights and privacy concerns. These debates will likely continue to evolve as technology advances and legal frameworks are considered to address these issues. </a:t>
            </a:r>
          </a:p>
          <a:p>
            <a:pPr lvl="1"/>
            <a:r>
              <a:rPr lang="en-US" sz="2700" dirty="0"/>
              <a:t>Section 702 (FISA) is now set to expire in March 2027 – This should push law enforcement to have a warrant for most surveillance – to include wireless neurological surveillance – if wireless neurological surveillance technology is being used.</a:t>
            </a:r>
          </a:p>
          <a:p>
            <a:endParaRPr lang="en-US" dirty="0"/>
          </a:p>
        </p:txBody>
      </p:sp>
    </p:spTree>
    <p:extLst>
      <p:ext uri="{BB962C8B-B14F-4D97-AF65-F5344CB8AC3E}">
        <p14:creationId xmlns:p14="http://schemas.microsoft.com/office/powerpoint/2010/main" val="3692454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53E14-CC59-A1FD-ED45-43913F3FE894}"/>
              </a:ext>
            </a:extLst>
          </p:cNvPr>
          <p:cNvSpPr>
            <a:spLocks noGrp="1"/>
          </p:cNvSpPr>
          <p:nvPr>
            <p:ph type="title"/>
          </p:nvPr>
        </p:nvSpPr>
        <p:spPr>
          <a:xfrm>
            <a:off x="2591068" y="305705"/>
            <a:ext cx="8911687" cy="1280890"/>
          </a:xfrm>
        </p:spPr>
        <p:txBody>
          <a:bodyPr/>
          <a:lstStyle/>
          <a:p>
            <a:r>
              <a:rPr lang="en-US" dirty="0"/>
              <a:t>Medical Director, Dr. Len Ber’s Havana Syndrome Civilian Database Map </a:t>
            </a:r>
          </a:p>
        </p:txBody>
      </p:sp>
      <p:pic>
        <p:nvPicPr>
          <p:cNvPr id="5" name="Content Placeholder 4">
            <a:extLst>
              <a:ext uri="{FF2B5EF4-FFF2-40B4-BE49-F238E27FC236}">
                <a16:creationId xmlns:a16="http://schemas.microsoft.com/office/drawing/2014/main" id="{F86FBE38-E1C1-A4A5-A22B-6D8F14D93CFA}"/>
              </a:ext>
            </a:extLst>
          </p:cNvPr>
          <p:cNvPicPr>
            <a:picLocks noGrp="1" noChangeAspect="1"/>
          </p:cNvPicPr>
          <p:nvPr>
            <p:ph idx="1"/>
          </p:nvPr>
        </p:nvPicPr>
        <p:blipFill>
          <a:blip r:embed="rId2"/>
          <a:stretch>
            <a:fillRect/>
          </a:stretch>
        </p:blipFill>
        <p:spPr>
          <a:xfrm>
            <a:off x="3617470" y="1586595"/>
            <a:ext cx="6858881" cy="3778250"/>
          </a:xfrm>
          <a:prstGeom prst="rect">
            <a:avLst/>
          </a:prstGeom>
        </p:spPr>
      </p:pic>
      <p:sp>
        <p:nvSpPr>
          <p:cNvPr id="6" name="TextBox 5">
            <a:extLst>
              <a:ext uri="{FF2B5EF4-FFF2-40B4-BE49-F238E27FC236}">
                <a16:creationId xmlns:a16="http://schemas.microsoft.com/office/drawing/2014/main" id="{56ADD5B7-2D92-88DC-EA18-825A662C41BC}"/>
              </a:ext>
            </a:extLst>
          </p:cNvPr>
          <p:cNvSpPr txBox="1"/>
          <p:nvPr/>
        </p:nvSpPr>
        <p:spPr>
          <a:xfrm>
            <a:off x="2998371" y="5722405"/>
            <a:ext cx="8097078" cy="923330"/>
          </a:xfrm>
          <a:prstGeom prst="rect">
            <a:avLst/>
          </a:prstGeom>
          <a:noFill/>
        </p:spPr>
        <p:txBody>
          <a:bodyPr wrap="square" rtlCol="0">
            <a:spAutoFit/>
          </a:bodyPr>
          <a:lstStyle/>
          <a:p>
            <a:r>
              <a:rPr lang="en-US" dirty="0"/>
              <a:t>https://</a:t>
            </a:r>
            <a:r>
              <a:rPr lang="en-US" dirty="0" err="1"/>
              <a:t>lenbermd.substack.com</a:t>
            </a:r>
            <a:r>
              <a:rPr lang="en-US" dirty="0"/>
              <a:t>/p/</a:t>
            </a:r>
            <a:r>
              <a:rPr lang="en-US" dirty="0" err="1"/>
              <a:t>dr-len-ber-reports-accomplishments?r</a:t>
            </a:r>
            <a:r>
              <a:rPr lang="en-US" dirty="0"/>
              <a:t>=551y47&amp;utm_campaign=</a:t>
            </a:r>
            <a:r>
              <a:rPr lang="en-US" dirty="0" err="1"/>
              <a:t>post&amp;utm_medium</a:t>
            </a:r>
            <a:r>
              <a:rPr lang="en-US" dirty="0"/>
              <a:t>=</a:t>
            </a:r>
            <a:r>
              <a:rPr lang="en-US" dirty="0" err="1"/>
              <a:t>web&amp;triedRedirect</a:t>
            </a:r>
            <a:r>
              <a:rPr lang="en-US" dirty="0"/>
              <a:t>=true</a:t>
            </a:r>
          </a:p>
        </p:txBody>
      </p:sp>
    </p:spTree>
    <p:extLst>
      <p:ext uri="{BB962C8B-B14F-4D97-AF65-F5344CB8AC3E}">
        <p14:creationId xmlns:p14="http://schemas.microsoft.com/office/powerpoint/2010/main" val="2245474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89BBB-D85B-1B3B-B2D7-4333E0252C55}"/>
              </a:ext>
            </a:extLst>
          </p:cNvPr>
          <p:cNvSpPr>
            <a:spLocks noGrp="1"/>
          </p:cNvSpPr>
          <p:nvPr>
            <p:ph type="title"/>
          </p:nvPr>
        </p:nvSpPr>
        <p:spPr>
          <a:xfrm>
            <a:off x="2592925" y="324678"/>
            <a:ext cx="8911687" cy="1689651"/>
          </a:xfrm>
        </p:spPr>
        <p:txBody>
          <a:bodyPr>
            <a:normAutofit/>
          </a:bodyPr>
          <a:lstStyle/>
          <a:p>
            <a:pPr algn="ctr"/>
            <a:r>
              <a:rPr lang="en-US" sz="2000" b="1" dirty="0"/>
              <a:t>BER vs. CDC  </a:t>
            </a:r>
            <a:br>
              <a:rPr lang="en-US" sz="2000" b="1" dirty="0"/>
            </a:br>
            <a:r>
              <a:rPr lang="en-US" sz="2000" dirty="0"/>
              <a:t>Civilians Sue CDC and NIH in Landmark Lawsuit “BER v. CDC”: Demand Equal Diagnostic Guidance and Care for Havana Syndrome/AHI Victims on U.S. Soil</a:t>
            </a:r>
            <a:br>
              <a:rPr lang="en-US" sz="1800" b="1" dirty="0"/>
            </a:br>
            <a:endParaRPr lang="en-US" sz="1800" dirty="0"/>
          </a:p>
        </p:txBody>
      </p:sp>
      <p:sp>
        <p:nvSpPr>
          <p:cNvPr id="3" name="Content Placeholder 2">
            <a:extLst>
              <a:ext uri="{FF2B5EF4-FFF2-40B4-BE49-F238E27FC236}">
                <a16:creationId xmlns:a16="http://schemas.microsoft.com/office/drawing/2014/main" id="{BF71B7F8-19A6-948D-AB26-A8136E3F6AB6}"/>
              </a:ext>
            </a:extLst>
          </p:cNvPr>
          <p:cNvSpPr>
            <a:spLocks noGrp="1"/>
          </p:cNvSpPr>
          <p:nvPr>
            <p:ph idx="1"/>
          </p:nvPr>
        </p:nvSpPr>
        <p:spPr>
          <a:xfrm>
            <a:off x="2592925" y="2014330"/>
            <a:ext cx="8915400" cy="4843670"/>
          </a:xfrm>
        </p:spPr>
        <p:txBody>
          <a:bodyPr>
            <a:normAutofit/>
          </a:bodyPr>
          <a:lstStyle/>
          <a:p>
            <a:r>
              <a:rPr lang="en-US" sz="1600" dirty="0"/>
              <a:t>Quoted from Dr. Len Ber’s Substack article (link below) </a:t>
            </a:r>
          </a:p>
          <a:p>
            <a:r>
              <a:rPr lang="en-US" sz="1600" dirty="0"/>
              <a:t>TAMPA, Fla. – July 1 , 2026 – Seven individual civilian plaintiffs together with Targeted Justice, Inc., a 501(c)(3) nonprofit representing civilian victims of Anomalous Health Incidents (AHI), also known as Havana Syndrome, filed a federal lawsuit under the Administrative Procedure Act (APA) in the U.S. District Court for the Middle District of Florida against the Centers for Disease Control and Prevention (CDC), the National Institutes of Health (NIH), and Jay Bhattacharya, M.D., in his official capacity as Director of NIH and Acting Director of CDC.</a:t>
            </a:r>
            <a:br>
              <a:rPr lang="en-US" sz="1600" dirty="0"/>
            </a:br>
            <a:br>
              <a:rPr lang="en-US" sz="1600" dirty="0"/>
            </a:br>
            <a:r>
              <a:rPr lang="en-US" sz="1600" dirty="0"/>
              <a:t>The complaint filed on June 23, 2026 (case number 8:26-cv-01822-KKK-LSG) alleges that the agencies have unlawfully withheld and unreasonably delayed their mandatory public-health duties by refusing to recognize, surveil, or issue diagnostic guidance and care protocols for civilians diagnosed with AHI/Havana Syndrome on U.S. soil—despite having done so for federal employees and their families for years. Plaintiffs seek declaratory and injunctive relief compelling the agencies to fulfill their statutory obligations under the APA.</a:t>
            </a:r>
          </a:p>
          <a:p>
            <a:r>
              <a:rPr lang="en-US" sz="1600" dirty="0"/>
              <a:t>https://</a:t>
            </a:r>
            <a:r>
              <a:rPr lang="en-US" sz="1600" dirty="0" err="1"/>
              <a:t>lenbermd.substack.com</a:t>
            </a:r>
            <a:r>
              <a:rPr lang="en-US" sz="1600" dirty="0"/>
              <a:t>/p/civilians-sue-</a:t>
            </a:r>
            <a:r>
              <a:rPr lang="en-US" sz="1600" dirty="0" err="1"/>
              <a:t>cdc</a:t>
            </a:r>
            <a:r>
              <a:rPr lang="en-US" sz="1600" dirty="0"/>
              <a:t>-and-</a:t>
            </a:r>
            <a:r>
              <a:rPr lang="en-US" sz="1600" dirty="0" err="1"/>
              <a:t>nih</a:t>
            </a:r>
            <a:r>
              <a:rPr lang="en-US" sz="1600" dirty="0"/>
              <a:t>-in-landmark</a:t>
            </a:r>
          </a:p>
          <a:p>
            <a:endParaRPr lang="en-US" dirty="0"/>
          </a:p>
          <a:p>
            <a:endParaRPr lang="en-US" dirty="0"/>
          </a:p>
        </p:txBody>
      </p:sp>
    </p:spTree>
    <p:extLst>
      <p:ext uri="{BB962C8B-B14F-4D97-AF65-F5344CB8AC3E}">
        <p14:creationId xmlns:p14="http://schemas.microsoft.com/office/powerpoint/2010/main" val="77878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C2A80-3E2E-0F74-BBAC-2641CE9B5AA8}"/>
              </a:ext>
            </a:extLst>
          </p:cNvPr>
          <p:cNvSpPr>
            <a:spLocks noGrp="1"/>
          </p:cNvSpPr>
          <p:nvPr>
            <p:ph type="title"/>
          </p:nvPr>
        </p:nvSpPr>
        <p:spPr/>
        <p:txBody>
          <a:bodyPr>
            <a:normAutofit/>
          </a:bodyPr>
          <a:lstStyle/>
          <a:p>
            <a:br>
              <a:rPr lang="en-US" dirty="0"/>
            </a:br>
            <a:endParaRPr lang="en-US" dirty="0"/>
          </a:p>
        </p:txBody>
      </p:sp>
      <p:pic>
        <p:nvPicPr>
          <p:cNvPr id="6" name="Content Placeholder 5">
            <a:extLst>
              <a:ext uri="{FF2B5EF4-FFF2-40B4-BE49-F238E27FC236}">
                <a16:creationId xmlns:a16="http://schemas.microsoft.com/office/drawing/2014/main" id="{C04BF46B-8E45-0AEA-3257-0B1EE2D08712}"/>
              </a:ext>
            </a:extLst>
          </p:cNvPr>
          <p:cNvPicPr>
            <a:picLocks noGrp="1" noChangeAspect="1"/>
          </p:cNvPicPr>
          <p:nvPr>
            <p:ph idx="1"/>
          </p:nvPr>
        </p:nvPicPr>
        <p:blipFill>
          <a:blip r:embed="rId2"/>
          <a:stretch>
            <a:fillRect/>
          </a:stretch>
        </p:blipFill>
        <p:spPr>
          <a:xfrm>
            <a:off x="5105400" y="0"/>
            <a:ext cx="7086600" cy="6763870"/>
          </a:xfrm>
          <a:prstGeom prst="rect">
            <a:avLst/>
          </a:prstGeom>
        </p:spPr>
      </p:pic>
      <p:sp>
        <p:nvSpPr>
          <p:cNvPr id="7" name="TextBox 6">
            <a:extLst>
              <a:ext uri="{FF2B5EF4-FFF2-40B4-BE49-F238E27FC236}">
                <a16:creationId xmlns:a16="http://schemas.microsoft.com/office/drawing/2014/main" id="{82E3970E-55B2-B2B2-F2AC-DEF49D64007F}"/>
              </a:ext>
            </a:extLst>
          </p:cNvPr>
          <p:cNvSpPr txBox="1"/>
          <p:nvPr/>
        </p:nvSpPr>
        <p:spPr>
          <a:xfrm>
            <a:off x="1860713" y="624110"/>
            <a:ext cx="3462401" cy="2862322"/>
          </a:xfrm>
          <a:prstGeom prst="rect">
            <a:avLst/>
          </a:prstGeom>
          <a:noFill/>
        </p:spPr>
        <p:txBody>
          <a:bodyPr wrap="square" rtlCol="0">
            <a:spAutoFit/>
          </a:bodyPr>
          <a:lstStyle/>
          <a:p>
            <a:r>
              <a:rPr lang="en-US" dirty="0"/>
              <a:t>RF Engineer John Kinston’s </a:t>
            </a:r>
          </a:p>
          <a:p>
            <a:r>
              <a:rPr lang="en-US" dirty="0"/>
              <a:t>analysis showing Ultra High </a:t>
            </a:r>
          </a:p>
          <a:p>
            <a:r>
              <a:rPr lang="en-US" dirty="0"/>
              <a:t>frequencies coming from my </a:t>
            </a:r>
          </a:p>
          <a:p>
            <a:r>
              <a:rPr lang="en-US" dirty="0"/>
              <a:t>body/brain that are normally used for GPS and Two-Way</a:t>
            </a:r>
          </a:p>
          <a:p>
            <a:r>
              <a:rPr lang="en-US" dirty="0"/>
              <a:t>communication and some</a:t>
            </a:r>
          </a:p>
          <a:p>
            <a:r>
              <a:rPr lang="en-US" dirty="0"/>
              <a:t>military telemetry as an L-Band.  Humans should not put off frequencies of this sort.</a:t>
            </a:r>
          </a:p>
        </p:txBody>
      </p:sp>
    </p:spTree>
    <p:extLst>
      <p:ext uri="{BB962C8B-B14F-4D97-AF65-F5344CB8AC3E}">
        <p14:creationId xmlns:p14="http://schemas.microsoft.com/office/powerpoint/2010/main" val="1681719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B7DD2AF-88D2-2A0C-24B8-58B0051AFE3D}"/>
              </a:ext>
            </a:extLst>
          </p:cNvPr>
          <p:cNvPicPr>
            <a:picLocks noGrp="1" noChangeAspect="1"/>
          </p:cNvPicPr>
          <p:nvPr>
            <p:ph idx="1"/>
          </p:nvPr>
        </p:nvPicPr>
        <p:blipFill>
          <a:blip r:embed="rId2"/>
          <a:stretch>
            <a:fillRect/>
          </a:stretch>
        </p:blipFill>
        <p:spPr>
          <a:xfrm>
            <a:off x="7217229" y="1526302"/>
            <a:ext cx="4237632" cy="5047536"/>
          </a:xfrm>
          <a:prstGeom prst="rect">
            <a:avLst/>
          </a:prstGeom>
        </p:spPr>
      </p:pic>
      <p:sp>
        <p:nvSpPr>
          <p:cNvPr id="7" name="TextBox 6">
            <a:extLst>
              <a:ext uri="{FF2B5EF4-FFF2-40B4-BE49-F238E27FC236}">
                <a16:creationId xmlns:a16="http://schemas.microsoft.com/office/drawing/2014/main" id="{C8D690D5-EB0B-692F-C31F-31421DAF2C5D}"/>
              </a:ext>
            </a:extLst>
          </p:cNvPr>
          <p:cNvSpPr txBox="1"/>
          <p:nvPr/>
        </p:nvSpPr>
        <p:spPr>
          <a:xfrm>
            <a:off x="1556657" y="1409700"/>
            <a:ext cx="5116286" cy="5262979"/>
          </a:xfrm>
          <a:prstGeom prst="rect">
            <a:avLst/>
          </a:prstGeom>
          <a:noFill/>
        </p:spPr>
        <p:txBody>
          <a:bodyPr wrap="square" rtlCol="0">
            <a:spAutoFit/>
          </a:bodyPr>
          <a:lstStyle/>
          <a:p>
            <a:r>
              <a:rPr lang="en-US" sz="1400" dirty="0"/>
              <a:t>All Procedures were performed and conducted in accordance with the National Standards as set</a:t>
            </a:r>
          </a:p>
          <a:p>
            <a:r>
              <a:rPr lang="en-US" sz="1400" dirty="0"/>
              <a:t>forth and taught by the equipment manufacture. All Engineers and Representatives of AAA that</a:t>
            </a:r>
          </a:p>
          <a:p>
            <a:r>
              <a:rPr lang="en-US" sz="1400" dirty="0"/>
              <a:t>were involved with the procedures are trained and certified on the equipment used and procedures</a:t>
            </a:r>
          </a:p>
          <a:p>
            <a:r>
              <a:rPr lang="en-US" sz="1400" dirty="0"/>
              <a:t>conducted.</a:t>
            </a:r>
          </a:p>
          <a:p>
            <a:endParaRPr lang="en-US" sz="1400" dirty="0"/>
          </a:p>
          <a:p>
            <a:r>
              <a:rPr lang="en-US" sz="1400" dirty="0"/>
              <a:t>Various power settings were used on the Non-Linear Junction Detector equipment during the scan at</a:t>
            </a:r>
          </a:p>
          <a:p>
            <a:r>
              <a:rPr lang="en-US" sz="1400" dirty="0"/>
              <a:t>different depths and levels. After multiple passes are equipment indicated the following at the listed</a:t>
            </a:r>
          </a:p>
          <a:p>
            <a:r>
              <a:rPr lang="en-US" sz="1400" dirty="0"/>
              <a:t>value:</a:t>
            </a:r>
          </a:p>
          <a:p>
            <a:endParaRPr lang="en-US" sz="1400" dirty="0"/>
          </a:p>
          <a:p>
            <a:r>
              <a:rPr lang="en-US" sz="1400" b="1" dirty="0"/>
              <a:t>Location Semiconductor</a:t>
            </a:r>
            <a:endParaRPr lang="en-US" sz="1400" dirty="0"/>
          </a:p>
          <a:p>
            <a:r>
              <a:rPr lang="en-US" sz="1400" dirty="0"/>
              <a:t>Top of Head 25%</a:t>
            </a:r>
          </a:p>
          <a:p>
            <a:r>
              <a:rPr lang="en-US" sz="1400" dirty="0"/>
              <a:t>Just Below Right Ear 30%</a:t>
            </a:r>
          </a:p>
          <a:p>
            <a:r>
              <a:rPr lang="en-US" sz="1400" dirty="0"/>
              <a:t>Left Ear 30%</a:t>
            </a:r>
          </a:p>
          <a:p>
            <a:r>
              <a:rPr lang="en-US" sz="1400" dirty="0"/>
              <a:t>Behind Left Eye 20%</a:t>
            </a:r>
          </a:p>
          <a:p>
            <a:r>
              <a:rPr lang="en-US" sz="1400" dirty="0"/>
              <a:t>Heart Area 32%</a:t>
            </a:r>
          </a:p>
          <a:p>
            <a:r>
              <a:rPr lang="en-US" sz="1400" dirty="0"/>
              <a:t>Right Lower Abdomen 10%</a:t>
            </a:r>
          </a:p>
          <a:p>
            <a:r>
              <a:rPr lang="en-US" sz="1400" dirty="0"/>
              <a:t>Left Lower Abdomen 20%</a:t>
            </a:r>
          </a:p>
          <a:p>
            <a:r>
              <a:rPr lang="en-US" sz="1400" dirty="0"/>
              <a:t>Brain Stem 35%</a:t>
            </a:r>
          </a:p>
          <a:p>
            <a:r>
              <a:rPr lang="en-US" sz="1400" dirty="0"/>
              <a:t>Back Of Left Knee 30%</a:t>
            </a:r>
          </a:p>
        </p:txBody>
      </p:sp>
      <p:sp>
        <p:nvSpPr>
          <p:cNvPr id="10" name="TextBox 9">
            <a:extLst>
              <a:ext uri="{FF2B5EF4-FFF2-40B4-BE49-F238E27FC236}">
                <a16:creationId xmlns:a16="http://schemas.microsoft.com/office/drawing/2014/main" id="{85879026-6DF2-5ECE-B28C-C7AF694D7F5C}"/>
              </a:ext>
            </a:extLst>
          </p:cNvPr>
          <p:cNvSpPr txBox="1"/>
          <p:nvPr/>
        </p:nvSpPr>
        <p:spPr>
          <a:xfrm>
            <a:off x="3537857" y="511628"/>
            <a:ext cx="5589992" cy="369332"/>
          </a:xfrm>
          <a:prstGeom prst="rect">
            <a:avLst/>
          </a:prstGeom>
          <a:noFill/>
        </p:spPr>
        <p:txBody>
          <a:bodyPr wrap="none" rtlCol="0">
            <a:spAutoFit/>
          </a:bodyPr>
          <a:lstStyle/>
          <a:p>
            <a:r>
              <a:rPr lang="en-US" dirty="0"/>
              <a:t>AAA Security/ John Kingston’s Report Continued</a:t>
            </a:r>
          </a:p>
        </p:txBody>
      </p:sp>
    </p:spTree>
    <p:extLst>
      <p:ext uri="{BB962C8B-B14F-4D97-AF65-F5344CB8AC3E}">
        <p14:creationId xmlns:p14="http://schemas.microsoft.com/office/powerpoint/2010/main" val="2193481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BCEDB17-5195-C8EB-CD75-49903627A595}"/>
              </a:ext>
            </a:extLst>
          </p:cNvPr>
          <p:cNvPicPr>
            <a:picLocks noGrp="1" noChangeAspect="1"/>
          </p:cNvPicPr>
          <p:nvPr>
            <p:ph idx="1"/>
          </p:nvPr>
        </p:nvPicPr>
        <p:blipFill>
          <a:blip r:embed="rId2"/>
          <a:stretch>
            <a:fillRect/>
          </a:stretch>
        </p:blipFill>
        <p:spPr>
          <a:xfrm>
            <a:off x="2623457" y="762001"/>
            <a:ext cx="8904514" cy="5823856"/>
          </a:xfrm>
          <a:prstGeom prst="rect">
            <a:avLst/>
          </a:prstGeom>
        </p:spPr>
      </p:pic>
    </p:spTree>
    <p:extLst>
      <p:ext uri="{BB962C8B-B14F-4D97-AF65-F5344CB8AC3E}">
        <p14:creationId xmlns:p14="http://schemas.microsoft.com/office/powerpoint/2010/main" val="151213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7CD8C83-0150-EFE8-32ED-8F19DE8616AC}"/>
              </a:ext>
            </a:extLst>
          </p:cNvPr>
          <p:cNvPicPr>
            <a:picLocks noGrp="1" noChangeAspect="1"/>
          </p:cNvPicPr>
          <p:nvPr>
            <p:ph idx="1"/>
          </p:nvPr>
        </p:nvPicPr>
        <p:blipFill>
          <a:blip r:embed="rId2"/>
          <a:stretch>
            <a:fillRect/>
          </a:stretch>
        </p:blipFill>
        <p:spPr>
          <a:xfrm>
            <a:off x="2645486" y="914400"/>
            <a:ext cx="8564728" cy="5551488"/>
          </a:xfrm>
          <a:prstGeom prst="rect">
            <a:avLst/>
          </a:prstGeom>
        </p:spPr>
      </p:pic>
    </p:spTree>
    <p:extLst>
      <p:ext uri="{BB962C8B-B14F-4D97-AF65-F5344CB8AC3E}">
        <p14:creationId xmlns:p14="http://schemas.microsoft.com/office/powerpoint/2010/main" val="1411986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58A83-AE62-3B73-9FE5-CC20C5CFBCF5}"/>
              </a:ext>
            </a:extLst>
          </p:cNvPr>
          <p:cNvSpPr>
            <a:spLocks noGrp="1"/>
          </p:cNvSpPr>
          <p:nvPr>
            <p:ph type="title"/>
          </p:nvPr>
        </p:nvSpPr>
        <p:spPr/>
        <p:txBody>
          <a:bodyPr/>
          <a:lstStyle/>
          <a:p>
            <a:pPr algn="ctr"/>
            <a:r>
              <a:rPr lang="en-US" dirty="0"/>
              <a:t>Conclusion – Recommendations for the State of Arkansas</a:t>
            </a:r>
          </a:p>
        </p:txBody>
      </p:sp>
      <p:sp>
        <p:nvSpPr>
          <p:cNvPr id="3" name="Content Placeholder 2">
            <a:extLst>
              <a:ext uri="{FF2B5EF4-FFF2-40B4-BE49-F238E27FC236}">
                <a16:creationId xmlns:a16="http://schemas.microsoft.com/office/drawing/2014/main" id="{D89F6C71-D287-535F-1255-57880B88F055}"/>
              </a:ext>
            </a:extLst>
          </p:cNvPr>
          <p:cNvSpPr>
            <a:spLocks noGrp="1"/>
          </p:cNvSpPr>
          <p:nvPr>
            <p:ph idx="1"/>
          </p:nvPr>
        </p:nvSpPr>
        <p:spPr>
          <a:xfrm>
            <a:off x="2273526" y="2100943"/>
            <a:ext cx="8915400" cy="3777622"/>
          </a:xfrm>
        </p:spPr>
        <p:txBody>
          <a:bodyPr>
            <a:normAutofit fontScale="92500" lnSpcReduction="20000"/>
          </a:bodyPr>
          <a:lstStyle/>
          <a:p>
            <a:r>
              <a:rPr lang="en-US" dirty="0"/>
              <a:t>Clearly defined diagnosis and treatment options for Havana Syndrome/ AHI’s in Arkansas, as hundreds, if not thousands, are making claims to be affected nationwide</a:t>
            </a:r>
          </a:p>
          <a:p>
            <a:r>
              <a:rPr lang="en-US" dirty="0"/>
              <a:t>Support structure for those affected by AHI’s/ Havana Syndrome</a:t>
            </a:r>
          </a:p>
          <a:p>
            <a:r>
              <a:rPr lang="en-US" dirty="0"/>
              <a:t>Investigations into criminal activity using wireless neurological technology – process for law enforcement to follow that assists those affected by AHI’s/ Havana Syndrome – This is not currently happening in relation to my own situation/ or for many others I have communicated with</a:t>
            </a:r>
          </a:p>
          <a:p>
            <a:r>
              <a:rPr lang="en-US" dirty="0"/>
              <a:t>Awareness of wireless neurological technology and how it can affect the public</a:t>
            </a:r>
          </a:p>
          <a:p>
            <a:r>
              <a:rPr lang="en-US" dirty="0"/>
              <a:t>Disability options available for those affected by Havana Syndrome/ AHI’s</a:t>
            </a:r>
          </a:p>
          <a:p>
            <a:r>
              <a:rPr lang="en-US" dirty="0"/>
              <a:t>Laws built to protect against Neural Piracy and Electronic Torture that can lead to Havana Syndrome</a:t>
            </a:r>
          </a:p>
          <a:p>
            <a:r>
              <a:rPr lang="en-US" dirty="0"/>
              <a:t>Tracking system for those that make claims of experiencing AHI’s to gain an understanding of how many may be affected</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2458179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32774</TotalTime>
  <Words>2155</Words>
  <Application>Microsoft Macintosh PowerPoint</Application>
  <PresentationFormat>Widescreen</PresentationFormat>
  <Paragraphs>134</Paragraphs>
  <Slides>14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Century Gothic</vt:lpstr>
      <vt:lpstr>Times New Roman</vt:lpstr>
      <vt:lpstr>Wingdings 3</vt:lpstr>
      <vt:lpstr>Wisp</vt:lpstr>
      <vt:lpstr>Havana Syndrome/ AHI Concerns In Our Nation</vt:lpstr>
      <vt:lpstr>Havana Syndrome/Non- Kinetic Brain Injury (NKBI)/ Anomalous Heath Incidents (AHI)</vt:lpstr>
      <vt:lpstr>Emotional and Physical Components of Targeting</vt:lpstr>
      <vt:lpstr>V2K, RNM, and Wireless Neurological Approach</vt:lpstr>
      <vt:lpstr>Forensic and Medical Testing For Wireless Neurological Technology Abuse that can lead to Havana Syndrome</vt:lpstr>
      <vt:lpstr>How the Cures Act Affects Unauthorized Medical Testing – Change.org Petition</vt:lpstr>
      <vt:lpstr>How Could the Patriot Act - Section 702 – Allow Wireless Neurotechnology Based Covert Surveillance</vt:lpstr>
      <vt:lpstr>Medical Director, Dr. Len Ber’s Havana Syndrome Civilian Database Map </vt:lpstr>
      <vt:lpstr>BER vs. CDC   Civilians Sue CDC and NIH in Landmark Lawsuit “BER v. CDC”: Demand Equal Diagnostic Guidance and Care for Havana Syndrome/AHI Victims on U.S. Soil </vt:lpstr>
      <vt:lpstr> </vt:lpstr>
      <vt:lpstr>PowerPoint Presentation</vt:lpstr>
      <vt:lpstr>PowerPoint Presentation</vt:lpstr>
      <vt:lpstr>PowerPoint Presentation</vt:lpstr>
      <vt:lpstr>Conclusion – Recommendations for the State of Arkansas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Ken Edward Stroud</dc:creator>
  <cp:lastModifiedBy>Ken Stroud</cp:lastModifiedBy>
  <cp:revision>137</cp:revision>
  <dcterms:created xsi:type="dcterms:W3CDTF">2024-07-17T12:49:12Z</dcterms:created>
  <dcterms:modified xsi:type="dcterms:W3CDTF">2026-08-02T15:59:09Z</dcterms:modified>
</cp:coreProperties>
</file>